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37167" autoAdjust="0"/>
  </p:normalViewPr>
  <p:slideViewPr>
    <p:cSldViewPr snapToGrid="0" snapToObjects="1">
      <p:cViewPr varScale="1">
        <p:scale>
          <a:sx n="27" d="100"/>
          <a:sy n="27" d="100"/>
        </p:scale>
        <p:origin x="359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984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86/s12911-024-02422-8" TargetMode="External"/><Relationship Id="rId13" Type="http://schemas.openxmlformats.org/officeDocument/2006/relationships/hyperlink" Target="https://doi.org/10.1146/annurev-bioeng-032623-110234" TargetMode="External"/><Relationship Id="rId3" Type="http://schemas.openxmlformats.org/officeDocument/2006/relationships/hyperlink" Target="https://newsroom.heart.org/news/artificial-intelligence-in-cardiovascular-care-aha-statement" TargetMode="External"/><Relationship Id="rId7" Type="http://schemas.openxmlformats.org/officeDocument/2006/relationships/hyperlink" Target="https://catalyst.nejm.org/doi/full/10.1056/CAT.24.0031" TargetMode="External"/><Relationship Id="rId12" Type="http://schemas.openxmlformats.org/officeDocument/2006/relationships/hyperlink" Target="https://news.microsoft.com/2024/03/20/generative-ai-healthcare-epic-integration/" TargetMode="External"/><Relationship Id="rId17" Type="http://schemas.openxmlformats.org/officeDocument/2006/relationships/hyperlink" Target="https://www.who.int/publications/i/item/9789240029200" TargetMode="External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www.fda.gov/medical-devices/software-medical-device-samd/artificial-intelligence-and-machine-learning-software-medical-device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cms.gov/newsroom/fact-sheets/final-policy-payment-and-quality-provisions-changes-medicare-physician-fee-schedule-calendar-year-0" TargetMode="External"/><Relationship Id="rId11" Type="http://schemas.openxmlformats.org/officeDocument/2006/relationships/hyperlink" Target="https://doi.org/10.1016/S2589-7500(23)00356-2" TargetMode="External"/><Relationship Id="rId5" Type="http://schemas.openxmlformats.org/officeDocument/2006/relationships/hyperlink" Target="https://doi.org/10.3389/fdgth.2021.669869" TargetMode="External"/><Relationship Id="rId15" Type="http://schemas.openxmlformats.org/officeDocument/2006/relationships/hyperlink" Target="https://doi.org/10.1016/j.eclinm.2024.102660" TargetMode="External"/><Relationship Id="rId10" Type="http://schemas.openxmlformats.org/officeDocument/2006/relationships/hyperlink" Target="https://www.frontiersin.org/articles/10.3389/fpsyt.2024.1178593/full" TargetMode="External"/><Relationship Id="rId4" Type="http://schemas.openxmlformats.org/officeDocument/2006/relationships/hyperlink" Target="https://www.auanet.org/guidelines/artificial-intelligence-in-urology" TargetMode="External"/><Relationship Id="rId9" Type="http://schemas.openxmlformats.org/officeDocument/2006/relationships/hyperlink" Target="https://www.europarl.europa.eu/news/en/press-room/20240308IPR20507/artificial-intelligence-act-eu-s-landmark-rules-for-trustworthy-ai" TargetMode="External"/><Relationship Id="rId14" Type="http://schemas.openxmlformats.org/officeDocument/2006/relationships/hyperlink" Target="https://doi.org/10.1056/NEJMoa190118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3040" y="741402"/>
            <a:ext cx="7670721" cy="1315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 and Men's Health – The Future of Personalized Care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223040" y="2372201"/>
            <a:ext cx="7670721" cy="1010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Artificial intelligence is transforming healthcare delivery for men, enabling earlier disease detection, personalized treatment plans, and improved mental health support.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6223040" y="3619024"/>
            <a:ext cx="7670721" cy="1010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This presentation explores how AI technologies are revolutionizing preventive care, chronic disease management, and addressing unique health challenges men face.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75" y="5102543"/>
            <a:ext cx="1286113" cy="128611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223040" y="6625352"/>
            <a:ext cx="5051703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Chris Hickman, MSIS, BSEInstructor, UAB School of Nursing</a:t>
            </a:r>
            <a:endParaRPr lang="en-US" sz="16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0913" y="5399365"/>
            <a:ext cx="1555075" cy="15550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7972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2233" y="3312914"/>
            <a:ext cx="8054102" cy="644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Future of AI in Men's Health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33" y="4267319"/>
            <a:ext cx="3296483" cy="8254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28568" y="5299115"/>
            <a:ext cx="2579727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Digital Twins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928568" y="5745361"/>
            <a:ext cx="2883813" cy="66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Virtual patient replicas for treatment simulation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717" y="4267319"/>
            <a:ext cx="3296483" cy="8254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225052" y="5299115"/>
            <a:ext cx="2694742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Genetic Risk Profiling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4225052" y="5745361"/>
            <a:ext cx="2883813" cy="66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AI-enhanced polygenic risk scores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267319"/>
            <a:ext cx="3296483" cy="8254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21535" y="5299115"/>
            <a:ext cx="2883813" cy="644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Longevity Applications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521535" y="6067782"/>
            <a:ext cx="2883813" cy="66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Biological age estimation and intervention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1683" y="4267319"/>
            <a:ext cx="3296483" cy="82546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818019" y="5299115"/>
            <a:ext cx="2883813" cy="644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Regenerative Medicine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10818019" y="6067782"/>
            <a:ext cx="2883813" cy="66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AI-guided tissue engineering and bioprinting</a:t>
            </a:r>
            <a:endParaRPr lang="en-US" sz="1600" dirty="0"/>
          </a:p>
        </p:txBody>
      </p:sp>
      <p:sp>
        <p:nvSpPr>
          <p:cNvPr id="16" name="Text 9"/>
          <p:cNvSpPr/>
          <p:nvPr/>
        </p:nvSpPr>
        <p:spPr>
          <a:xfrm>
            <a:off x="722233" y="7166372"/>
            <a:ext cx="13185934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From virtual replicas to tissue engineering, AI is transforming the future of men's healthcare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260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Key Takeaways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8841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foundation of AI in men's healthcare depends on these critical elements: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206472"/>
            <a:ext cx="6407944" cy="1685092"/>
          </a:xfrm>
          <a:prstGeom prst="roundRect">
            <a:avLst>
              <a:gd name="adj" fmla="val 56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28224" y="3440906"/>
            <a:ext cx="44135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Augmentation Not Replacement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8224" y="3931325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gives doctors "the gift of time" for more personalized care.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3206472"/>
            <a:ext cx="6408063" cy="1685092"/>
          </a:xfrm>
          <a:prstGeom prst="roundRect">
            <a:avLst>
              <a:gd name="adj" fmla="val 56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662982" y="3440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Validation Is Critical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62982" y="3931325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Extensive clinical testing across diverse populations ensures reliability.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93790" y="5118378"/>
            <a:ext cx="6407944" cy="1685092"/>
          </a:xfrm>
          <a:prstGeom prst="roundRect">
            <a:avLst>
              <a:gd name="adj" fmla="val 56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1028224" y="5352812"/>
            <a:ext cx="30513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Patient Empowerment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028224" y="5843230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enables men to take charge of their health with actionable information.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428548" y="5118378"/>
            <a:ext cx="6408063" cy="1685092"/>
          </a:xfrm>
          <a:prstGeom prst="roundRect">
            <a:avLst>
              <a:gd name="adj" fmla="val 56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7662982" y="5352812"/>
            <a:ext cx="31744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Ethical Implementation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662982" y="5843230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WHO principles: human autonomy, safety, transparency, inclusivity, privacy, accountability.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6017" y="405765"/>
            <a:ext cx="3685818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References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516017" y="1161336"/>
            <a:ext cx="13598366" cy="188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American Heart Association. (2024, April 4). </a:t>
            </a: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AHA issues statement on artificial intelligence in cardiovascular care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900" u="sng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https://newsroom.heart.org/news/artificial-intelligence-in-cardiovascular-care-aha-statement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516017" y="1515904"/>
            <a:ext cx="13598366" cy="188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American Urological Association. (2024). </a:t>
            </a: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Artificial intelligence in urology: Clinical guidance statement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900" u="sng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https://www.auanet.org/guidelines/artificial-intelligence-in-urology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516017" y="1870472"/>
            <a:ext cx="13598366" cy="377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Babel, A., Taneja, R., Mondello Malvestiti, F., Monaco, A., &amp; Donde, S. (2021). Artificial intelligence solutions to increase medication adherence in patients with non-communicable diseases. </a:t>
            </a: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Frontiers in Digital Health, 3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Article 669869. </a:t>
            </a:r>
            <a:r>
              <a:rPr lang="en-US" sz="900" u="sng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https://doi.org/10.3389/fdgth.2021.669869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516017" y="2413754"/>
            <a:ext cx="13598366" cy="377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Centers for Medicare &amp; Medicaid Services. (2023). </a:t>
            </a: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Final policy, payment, and quality provisions changes to the Medicare physician fee schedule for calendar year 2024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900" u="sng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https://www.cms.gov/newsroom/fact-sheets/final-policy-payment-and-quality-provisions-changes-medicare-physician-fee-schedule-calendar-year-0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16017" y="2957036"/>
            <a:ext cx="13598366" cy="188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Davenport, T., &amp; Kalakota, R. (2024). The rise of generative AI in healthcare: Implications for clinical practice. </a:t>
            </a: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NEJM Catalyst, 5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(3), 1–8. </a:t>
            </a:r>
            <a:r>
              <a:rPr lang="en-US" sz="900" u="sng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https://catalyst.nejm.org/doi/full/10.1056/CAT.24.0031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516017" y="3311604"/>
            <a:ext cx="13598366" cy="377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Ehtemam, H., Sadeghi Esfahlani, S., Sanaei, A., Ghaemi, M. M., Hajesmaeel-Gohari, S., Rahimisadegh, R., Bahaadinbeigy, K., Ghasemian, F., &amp; Shirvani, H. (2024). Role of machine learning algorithms in suicide risk prediction: A systematic review-meta analysis of clinical studies. </a:t>
            </a: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BMC Medical Informatics and Decision Making, 24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Article 138. </a:t>
            </a:r>
            <a:r>
              <a:rPr lang="en-US" sz="900" u="sng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https://doi.org/10.1186/s12911-024-02422-8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516017" y="3854887"/>
            <a:ext cx="13598366" cy="377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European Parliament. (2024, March 13). </a:t>
            </a: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Artificial Intelligence Act: EU’s landmark rules for trustworthy AI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900" u="sng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https://www.europarl.europa.eu/news/en/press-room/20240308IPR20507/artificial-intelligence-act-eu-s-landmark-rules-for-trustworthy-ai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516017" y="4398169"/>
            <a:ext cx="13598366" cy="377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Inkster, B., Sarda, S., &amp; Subramanian, V. (2024). Sentiment analysis for mental health: Advances in AI for early detection and intervention. </a:t>
            </a: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Frontiers in Psychiatry, 15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1178593. </a:t>
            </a:r>
            <a:r>
              <a:rPr lang="en-US" sz="900" u="sng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https://www.frontiersin.org/articles/10.3389/fpsyt.2024.1178593/full</a:t>
            </a:r>
            <a:endParaRPr lang="en-US" sz="900" dirty="0"/>
          </a:p>
        </p:txBody>
      </p:sp>
      <p:sp>
        <p:nvSpPr>
          <p:cNvPr id="11" name="Text 9"/>
          <p:cNvSpPr/>
          <p:nvPr/>
        </p:nvSpPr>
        <p:spPr>
          <a:xfrm>
            <a:off x="516017" y="4941451"/>
            <a:ext cx="13598366" cy="188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Mehta, S. J., &amp; Volpp, K. G. (2024). Digital nudging and personalized AI interventions in preventive health. </a:t>
            </a: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Lancet Digital Health, 6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(1), 14–21. </a:t>
            </a:r>
            <a:r>
              <a:rPr lang="en-US" sz="900" u="sng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https://doi.org/10.1016/S2589-7500(23)00356-2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516017" y="5296019"/>
            <a:ext cx="13598366" cy="188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Microsoft. (2024). </a:t>
            </a: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How generative AI is being integrated into Epic EHR and health system workflows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900" u="sng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https://news.microsoft.com/2024/03/20/generative-ai-healthcare-epic-integration/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516017" y="5650587"/>
            <a:ext cx="13598366" cy="188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Murphy, S. V., &amp; Atala, A. (2024). 3D bioprinting of tissues and organs: Recent advances and clinical trials. </a:t>
            </a: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Annual Review of Biomedical Engineering, 26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1–22. </a:t>
            </a:r>
            <a:r>
              <a:rPr lang="en-US" sz="900" u="sng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https://doi.org/10.1146/annurev-bioeng-032623-110234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516017" y="6005155"/>
            <a:ext cx="13598366" cy="377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Perez, M. V., Mahaffey, K. W., Hedlin, H., Rumsfeld, J. S., Garcia, A., Ferris, T., Balasubramanian, V., Russo, A. M., Rajmane, A., Cheung, L., Hung, G., Lee, J., Kowey, P., Talati, N., Nag, D., Gummidipundi, S. E., Beatty, A., Hills, M. T., Desai, S., ... &amp; Turakhia, M. P. (2019). Large-scale assessment of a smartwatch to identify atrial fibrillation. </a:t>
            </a: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New England Journal of Medicine, 381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(20), 1909–1917. </a:t>
            </a:r>
            <a:r>
              <a:rPr lang="en-US" sz="900" u="sng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https://doi.org/10.1056/NEJMoa1901183</a:t>
            </a:r>
            <a:endParaRPr lang="en-US" sz="900" dirty="0"/>
          </a:p>
        </p:txBody>
      </p:sp>
      <p:sp>
        <p:nvSpPr>
          <p:cNvPr id="15" name="Text 13"/>
          <p:cNvSpPr/>
          <p:nvPr/>
        </p:nvSpPr>
        <p:spPr>
          <a:xfrm>
            <a:off x="516017" y="6548438"/>
            <a:ext cx="13598366" cy="377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Singh, M., Kumar, A., Khanna, N. N., Laird, J. R., Nicolaides, A., Faa, G., Johri, A. M., Mantella, L. E., Fernandes, J. F. E., Teji, J. S., Singh, N., Fouda, M. M., Singh, R., Sharma, A., &amp; Suri, J. S. (2024). Artificial intelligence for cardiovascular disease risk assessment in personalised framework: A scoping review. </a:t>
            </a: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eClinicalMedicine, 73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Article 102660. </a:t>
            </a:r>
            <a:r>
              <a:rPr lang="en-US" sz="900" u="sng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https://doi.org/10.1016/j.eclinm.2024.102660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516017" y="7091720"/>
            <a:ext cx="13598366" cy="377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U.S. Food and Drug Administration. (2023). Artificial intelligence and machine learning (AI/ML) software as a medical device action plan. </a:t>
            </a:r>
            <a:r>
              <a:rPr lang="en-US" sz="900" u="sng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https://www.fda.gov/medical-devices/software-medical-device-samd/artificial-intelligence-and-machine-learning-software-medical-device</a:t>
            </a:r>
            <a:endParaRPr lang="en-US" sz="900" dirty="0"/>
          </a:p>
        </p:txBody>
      </p:sp>
      <p:sp>
        <p:nvSpPr>
          <p:cNvPr id="17" name="Text 15"/>
          <p:cNvSpPr/>
          <p:nvPr/>
        </p:nvSpPr>
        <p:spPr>
          <a:xfrm>
            <a:off x="516017" y="7635002"/>
            <a:ext cx="13598366" cy="188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World Health Organization. (2021). Ethics and governance of artificial intelligence for health: WHO guidance. </a:t>
            </a:r>
            <a:r>
              <a:rPr lang="en-US" sz="900" u="sng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https://www.who.int/publications/i/item/9789240029200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5282" y="844153"/>
            <a:ext cx="7625834" cy="516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Introduction to AI in Men's Healthcare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6065282" y="1609130"/>
            <a:ext cx="372189" cy="372189"/>
          </a:xfrm>
          <a:prstGeom prst="roundRect">
            <a:avLst>
              <a:gd name="adj" fmla="val 186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127313" y="1640145"/>
            <a:ext cx="2481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602849" y="1665923"/>
            <a:ext cx="3019663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What is Artificial Intelligence?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602849" y="2023586"/>
            <a:ext cx="7448669" cy="529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enables computers to perform tasks that typically require human intelligence, such as learning, problem-solving, and decision-making. 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6065282" y="2883456"/>
            <a:ext cx="372189" cy="372189"/>
          </a:xfrm>
          <a:prstGeom prst="roundRect">
            <a:avLst>
              <a:gd name="adj" fmla="val 186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127313" y="2914471"/>
            <a:ext cx="2481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6602849" y="2940248"/>
            <a:ext cx="2502813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What is AI in healthcare?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6602849" y="3297912"/>
            <a:ext cx="7448669" cy="529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Machine-based systems that analyze complex medical data to aid diagnosis, treatment planning, and healthcare delivery.</a:t>
            </a:r>
            <a:endParaRPr lang="en-US" sz="1300" dirty="0"/>
          </a:p>
        </p:txBody>
      </p:sp>
      <p:sp>
        <p:nvSpPr>
          <p:cNvPr id="12" name="Shape 9"/>
          <p:cNvSpPr/>
          <p:nvPr/>
        </p:nvSpPr>
        <p:spPr>
          <a:xfrm>
            <a:off x="6065282" y="4157782"/>
            <a:ext cx="372189" cy="372189"/>
          </a:xfrm>
          <a:prstGeom prst="roundRect">
            <a:avLst>
              <a:gd name="adj" fmla="val 186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6127313" y="4188797"/>
            <a:ext cx="2481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6602849" y="4214574"/>
            <a:ext cx="2067639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Market Growth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602849" y="4572238"/>
            <a:ext cx="7448669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Healthcare AI market valued at $20-28 billion in 2023, projected to grow 10-fold by 2030.</a:t>
            </a:r>
            <a:endParaRPr lang="en-US" sz="1300" dirty="0"/>
          </a:p>
        </p:txBody>
      </p:sp>
      <p:sp>
        <p:nvSpPr>
          <p:cNvPr id="16" name="Shape 13"/>
          <p:cNvSpPr/>
          <p:nvPr/>
        </p:nvSpPr>
        <p:spPr>
          <a:xfrm>
            <a:off x="6065282" y="5167551"/>
            <a:ext cx="372189" cy="372189"/>
          </a:xfrm>
          <a:prstGeom prst="roundRect">
            <a:avLst>
              <a:gd name="adj" fmla="val 186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6127313" y="5198566"/>
            <a:ext cx="2481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6602849" y="5224343"/>
            <a:ext cx="2067639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Key Players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6602849" y="5582007"/>
            <a:ext cx="7448669" cy="529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Mayo Clinic, Stanford, Google Health, IBM Watson Health, and specialized startups like Paige AI.</a:t>
            </a:r>
            <a:endParaRPr lang="en-US" sz="1300" dirty="0"/>
          </a:p>
        </p:txBody>
      </p:sp>
      <p:sp>
        <p:nvSpPr>
          <p:cNvPr id="20" name="Shape 17"/>
          <p:cNvSpPr/>
          <p:nvPr/>
        </p:nvSpPr>
        <p:spPr>
          <a:xfrm>
            <a:off x="6065282" y="6441877"/>
            <a:ext cx="372189" cy="372189"/>
          </a:xfrm>
          <a:prstGeom prst="roundRect">
            <a:avLst>
              <a:gd name="adj" fmla="val 186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6127313" y="6472892"/>
            <a:ext cx="2481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5</a:t>
            </a:r>
            <a:endParaRPr lang="en-US" sz="1950" dirty="0"/>
          </a:p>
        </p:txBody>
      </p:sp>
      <p:sp>
        <p:nvSpPr>
          <p:cNvPr id="22" name="Text 19"/>
          <p:cNvSpPr/>
          <p:nvPr/>
        </p:nvSpPr>
        <p:spPr>
          <a:xfrm>
            <a:off x="6602849" y="6498669"/>
            <a:ext cx="2067639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Early Success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6602849" y="6856333"/>
            <a:ext cx="7448669" cy="529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Paige Prostate algorithm helps pathologists catch 7.3% more cancerous biopsy samples with no increase in false alarms.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196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9503" y="3439954"/>
            <a:ext cx="7992070" cy="704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 in Preventive Care for Men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03" y="4483060"/>
            <a:ext cx="563880" cy="5638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89503" y="5328880"/>
            <a:ext cx="3394472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Predictive Risk Modeling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89503" y="5816560"/>
            <a:ext cx="4162425" cy="1443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algorithms predict cardiovascular events with 90-96% accuracy and future type 2 diabetes with ~85% accuracy.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868" y="4483060"/>
            <a:ext cx="563880" cy="56388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33868" y="5328880"/>
            <a:ext cx="329755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Wearables &amp; Monitoring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233868" y="5816560"/>
            <a:ext cx="4162544" cy="1443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Apple Watch's AI-based alerts identified atrial fibrillation with 84% confirmation rate in 419,000 participants.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8353" y="4483060"/>
            <a:ext cx="563880" cy="56388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78353" y="5328880"/>
            <a:ext cx="416242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Personalized Recommendations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678353" y="6168985"/>
            <a:ext cx="4162425" cy="1443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AI-assisted weight loss coaching achieved 7% body weight reduction with one-third the usual human coaching time.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793790" y="155829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Obesity, Metabolic Syndrome &amp; Men—The Role of AI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331601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Obesity affects nearly 35% of American men. Metabolic syndrome follows closely, raising heart disease risk significantly.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393406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530906" y="40119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GLP-1 Revolution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530906" y="4502348"/>
            <a:ext cx="342149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Medications like Wegovy and Ozempic are transforming weight loss outcomes for men who traditionally struggle with diet adherence.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35893" y="393406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5973008" y="4011930"/>
            <a:ext cx="29938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AI-Powered Precision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973008" y="4502348"/>
            <a:ext cx="342149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Algorithms predict which men will respond best to specific interventions, personalizing treatment plans based on biomarkers.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677995" y="393406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10415111" y="4011930"/>
            <a:ext cx="342149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Digital Coaching Synergy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10415111" y="4856678"/>
            <a:ext cx="342149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coaches track medication compliance, activity patterns, and meal timing—maximizing results when paired with wearable data.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7078" y="662583"/>
            <a:ext cx="7822644" cy="1179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 in Chronic Disease Management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6359366" y="2125623"/>
            <a:ext cx="22860" cy="5441275"/>
          </a:xfrm>
          <a:prstGeom prst="roundRect">
            <a:avLst>
              <a:gd name="adj" fmla="val 346854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548854" y="2326481"/>
            <a:ext cx="566261" cy="22860"/>
          </a:xfrm>
          <a:prstGeom prst="roundRect">
            <a:avLst>
              <a:gd name="adj" fmla="val 346854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147018" y="2125623"/>
            <a:ext cx="424696" cy="424696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217741" y="2160925"/>
            <a:ext cx="283131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303294" y="2190512"/>
            <a:ext cx="2359819" cy="294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Early Detection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7303294" y="2598658"/>
            <a:ext cx="6666428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analyzes CT angiograms to identify patients at risk of heart attack within 10 years, prompting treatment in 45% more cases.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548854" y="3781187"/>
            <a:ext cx="566261" cy="22860"/>
          </a:xfrm>
          <a:prstGeom prst="roundRect">
            <a:avLst>
              <a:gd name="adj" fmla="val 346854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6147018" y="3580328"/>
            <a:ext cx="424696" cy="424696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217741" y="3615630"/>
            <a:ext cx="283131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7303294" y="3645218"/>
            <a:ext cx="2740700" cy="294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Personalized Treatment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7303294" y="4053364"/>
            <a:ext cx="6666428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integrates PSA trends, MRI findings, and genomics to predict whether a low-grade prostate tumor will stay indolent or turn aggressive.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6548854" y="5235892"/>
            <a:ext cx="566261" cy="22860"/>
          </a:xfrm>
          <a:prstGeom prst="roundRect">
            <a:avLst>
              <a:gd name="adj" fmla="val 346854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6147018" y="5035034"/>
            <a:ext cx="424696" cy="424696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6217741" y="5070336"/>
            <a:ext cx="283131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7303294" y="5099923"/>
            <a:ext cx="2406729" cy="294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Improved Adherence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7303294" y="5508069"/>
            <a:ext cx="6666428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reminder apps achieved 100% medication adherence versus 50% in control groups, a 67% absolute improvement.</a:t>
            </a:r>
            <a:endParaRPr lang="en-US" sz="1450" dirty="0"/>
          </a:p>
        </p:txBody>
      </p:sp>
      <p:sp>
        <p:nvSpPr>
          <p:cNvPr id="20" name="Shape 17"/>
          <p:cNvSpPr/>
          <p:nvPr/>
        </p:nvSpPr>
        <p:spPr>
          <a:xfrm>
            <a:off x="6548854" y="6690598"/>
            <a:ext cx="566261" cy="22860"/>
          </a:xfrm>
          <a:prstGeom prst="roundRect">
            <a:avLst>
              <a:gd name="adj" fmla="val 346854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8"/>
          <p:cNvSpPr/>
          <p:nvPr/>
        </p:nvSpPr>
        <p:spPr>
          <a:xfrm>
            <a:off x="6147018" y="6489740"/>
            <a:ext cx="424696" cy="424696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9"/>
          <p:cNvSpPr/>
          <p:nvPr/>
        </p:nvSpPr>
        <p:spPr>
          <a:xfrm>
            <a:off x="6217741" y="6525042"/>
            <a:ext cx="283131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200" dirty="0"/>
          </a:p>
        </p:txBody>
      </p:sp>
      <p:sp>
        <p:nvSpPr>
          <p:cNvPr id="23" name="Text 20"/>
          <p:cNvSpPr/>
          <p:nvPr/>
        </p:nvSpPr>
        <p:spPr>
          <a:xfrm>
            <a:off x="7303294" y="6554629"/>
            <a:ext cx="2650212" cy="294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Continuous Monitoring</a:t>
            </a:r>
            <a:endParaRPr lang="en-US" sz="1850" dirty="0"/>
          </a:p>
        </p:txBody>
      </p:sp>
      <p:sp>
        <p:nvSpPr>
          <p:cNvPr id="24" name="Text 21"/>
          <p:cNvSpPr/>
          <p:nvPr/>
        </p:nvSpPr>
        <p:spPr>
          <a:xfrm>
            <a:off x="7303294" y="6962775"/>
            <a:ext cx="6666428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systems analyze home blood pressure or glucose logs to identify concerning trends and suggest medication adjustments.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0445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2453" y="2494240"/>
            <a:ext cx="9920168" cy="511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 Applications in Men's Substance Use Recovery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572453" y="3397806"/>
            <a:ext cx="6543199" cy="523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Substance use disorders disproportionately impact men, with </a:t>
            </a:r>
            <a:r>
              <a:rPr lang="en-US" sz="12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alcohol-related deaths rising sharply</a:t>
            </a: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among those 35+ (CDC, 2024).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572453" y="4068366"/>
            <a:ext cx="6543199" cy="523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"AI can reach men when they're alone - exactly when substance use decisions happen. This bridges the intervention gap."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572453" y="4738926"/>
            <a:ext cx="6543199" cy="523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Vaping and cannabis monitoring tools specifically target younger men's emerging substance patterns.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572453" y="5409486"/>
            <a:ext cx="6543199" cy="523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Virtual support communities and digital coaches provide 24/7 accountability that men particularly respond to.</a:t>
            </a:r>
            <a:endParaRPr lang="en-US" sz="12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369" y="3434596"/>
            <a:ext cx="817840" cy="126932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8503682" y="3598069"/>
            <a:ext cx="2044541" cy="255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AI-Driven Screening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8503682" y="4017050"/>
            <a:ext cx="5561886" cy="523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Machine learning algorithms detect high-risk patterns in men before addiction develops.</a:t>
            </a:r>
            <a:endParaRPr lang="en-US" sz="12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369" y="4703921"/>
            <a:ext cx="817840" cy="126932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503682" y="4867394"/>
            <a:ext cx="2044541" cy="255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Digital Intervention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8503682" y="5286375"/>
            <a:ext cx="5561886" cy="523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Personalized nudges and real-time support reach men when cravings or triggers peak.</a:t>
            </a:r>
            <a:endParaRPr lang="en-US" sz="12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369" y="5973247"/>
            <a:ext cx="817840" cy="126932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8503682" y="6136719"/>
            <a:ext cx="2044541" cy="255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Relapse Prevention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8503682" y="6555700"/>
            <a:ext cx="5561886" cy="523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Wearables track biometrics signaling potential relapse days before it occurs.</a:t>
            </a:r>
            <a:endParaRPr lang="en-US" sz="1250" dirty="0"/>
          </a:p>
        </p:txBody>
      </p:sp>
      <p:sp>
        <p:nvSpPr>
          <p:cNvPr id="17" name="Text 11"/>
          <p:cNvSpPr/>
          <p:nvPr/>
        </p:nvSpPr>
        <p:spPr>
          <a:xfrm>
            <a:off x="7522369" y="7426523"/>
            <a:ext cx="6543199" cy="209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References: Mehta &amp; Volpp, 2024; The Lancet Digital Health, 2024.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582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Male Reproductive Health &amp; Fertility—New Frontiers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27008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8610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Global Decline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351496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Sperm counts have fallen 52% worldwide since 1970s. Western men face steeper drops of nearly 60%.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727008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38610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Risk Factors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351496"/>
            <a:ext cx="389393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Environmental toxins, processed foods, and sedentary lifestyles trigger hormonal disruptions. Obesity correlates with 42% lower sperm concentration.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727008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38610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 Solutions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351496"/>
            <a:ext cx="389393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Machine learning algorithms assess sperm morphology with 97% accuracy. Home testing kits connect to smartphone apps for continuous monitoring.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664797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AI-powered predictive models now identify fertility issues up to 18 months earlier than traditional testing. Personalized interventions include targeted lifestyle modifications and environmental exposure tracking.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4074"/>
            <a:ext cx="69449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 &amp; Men's Mental Health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26481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23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 Chatbots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13916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Woebot, Wysa, and Replika provide 24/7 therapy-like conversations using cognitive behavioral therapy techniques.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326481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123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Risk Detection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613916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algorithms identify individuals at high suicide risk with up to 94% accuracy by analyzing text and healthcare data.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326481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123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Reducing Stigma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613916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76% of participants completed psychological distress screening via AI chatbot, with stigma-conscious men most likely to engage.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0660" y="923449"/>
            <a:ext cx="7655481" cy="1328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Ethical Considerations &amp; AI Bias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230660" y="2571393"/>
            <a:ext cx="3721418" cy="2941320"/>
          </a:xfrm>
          <a:prstGeom prst="roundRect">
            <a:avLst>
              <a:gd name="adj" fmla="val 303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50925" y="2791658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Algorithmic Bias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450925" y="3251478"/>
            <a:ext cx="3280886" cy="204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Many cardiovascular risk models were trained mostly on male patient data, making them less accurate for women. Racial bias in algorithms can affect treatment prioritization.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0164723" y="2571393"/>
            <a:ext cx="3721418" cy="2941320"/>
          </a:xfrm>
          <a:prstGeom prst="roundRect">
            <a:avLst>
              <a:gd name="adj" fmla="val 303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384988" y="2791658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Data Privacy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0384988" y="3251478"/>
            <a:ext cx="3280886" cy="1700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health platforms rely on sensitive personal data. Strong encryption, transparent policies, and patient consent are necessary safeguards.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0660" y="5725358"/>
            <a:ext cx="7655481" cy="1580674"/>
          </a:xfrm>
          <a:prstGeom prst="roundRect">
            <a:avLst>
              <a:gd name="adj" fmla="val 565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50925" y="594562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Human Oversight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6450925" y="6405443"/>
            <a:ext cx="721494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should support, not replace clinical judgment. Paige prostate cancer AI is designed as an adjunct tool, with pathologists retaining final say.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1824</Words>
  <Application>Microsoft Office PowerPoint</Application>
  <PresentationFormat>Custom</PresentationFormat>
  <Paragraphs>130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Inter</vt:lpstr>
      <vt:lpstr>Inter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Chris Hickman</cp:lastModifiedBy>
  <cp:revision>2</cp:revision>
  <dcterms:created xsi:type="dcterms:W3CDTF">2025-06-20T18:05:14Z</dcterms:created>
  <dcterms:modified xsi:type="dcterms:W3CDTF">2025-06-20T18:06:57Z</dcterms:modified>
</cp:coreProperties>
</file>